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1" r:id="rId3"/>
    <p:sldId id="262" r:id="rId4"/>
    <p:sldId id="263" r:id="rId5"/>
    <p:sldId id="264" r:id="rId6"/>
    <p:sldId id="274" r:id="rId7"/>
    <p:sldId id="265" r:id="rId8"/>
    <p:sldId id="267" r:id="rId9"/>
    <p:sldId id="272" r:id="rId10"/>
    <p:sldId id="275" r:id="rId11"/>
    <p:sldId id="268" r:id="rId12"/>
    <p:sldId id="278" r:id="rId13"/>
    <p:sldId id="270" r:id="rId14"/>
    <p:sldId id="279" r:id="rId15"/>
    <p:sldId id="276" r:id="rId16"/>
    <p:sldId id="266" r:id="rId17"/>
    <p:sldId id="277" r:id="rId18"/>
    <p:sldId id="269" r:id="rId19"/>
    <p:sldId id="280" r:id="rId20"/>
    <p:sldId id="281" r:id="rId21"/>
    <p:sldId id="282" r:id="rId22"/>
    <p:sldId id="271"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7902" autoAdjust="0"/>
  </p:normalViewPr>
  <p:slideViewPr>
    <p:cSldViewPr snapToGrid="0" snapToObjects="1">
      <p:cViewPr>
        <p:scale>
          <a:sx n="80" d="100"/>
          <a:sy n="80" d="100"/>
        </p:scale>
        <p:origin x="480" y="51"/>
      </p:cViewPr>
      <p:guideLst>
        <p:guide orient="horz" pos="2160"/>
        <p:guide pos="3840"/>
      </p:guideLst>
    </p:cSldViewPr>
  </p:slideViewPr>
  <p:notesTextViewPr>
    <p:cViewPr>
      <p:scale>
        <a:sx n="1" d="1"/>
        <a:sy n="1" d="1"/>
      </p:scale>
      <p:origin x="0" y="-102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a:t>
            </a:r>
            <a:r>
              <a:rPr lang="en-US"/>
              <a:t>those improvements).</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2518499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4/8/2019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4/8/2019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4/8/2019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4/8/2019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4/8/2019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 fuzzy match of the hypothetical adversary to the threat matrix determines threat level (1-High to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12</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Technical difficulty: Link function for ordered </a:t>
            </a:r>
            <a:r>
              <a:rPr lang="en-US" dirty="0" err="1"/>
              <a:t>probit</a:t>
            </a:r>
            <a:r>
              <a:rPr lang="en-US" dirty="0"/>
              <a:t> is nonlinear; constrained kernel smoothing can help</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14</a:t>
            </a:fld>
            <a:endParaRPr lang="en-US" dirty="0"/>
          </a:p>
        </p:txBody>
      </p:sp>
      <p:cxnSp>
        <p:nvCxnSpPr>
          <p:cNvPr id="8" name="Straight Arrow Connector 7">
            <a:extLst>
              <a:ext uri="{FF2B5EF4-FFF2-40B4-BE49-F238E27FC236}">
                <a16:creationId xmlns:a16="http://schemas.microsoft.com/office/drawing/2014/main" id="{9D8CBA57-FD03-41C4-8D54-02CFAE9069D9}"/>
              </a:ext>
            </a:extLst>
          </p:cNvPr>
          <p:cNvCxnSpPr/>
          <p:nvPr/>
        </p:nvCxnSpPr>
        <p:spPr>
          <a:xfrm flipV="1">
            <a:off x="2217887" y="1523065"/>
            <a:ext cx="7315200" cy="617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Select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a:t>
                </a:r>
              </a:p>
            </p:txBody>
          </p:sp>
        </mc:Choice>
        <mc:Fallback xmlns="">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r="-424"/>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risk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p:txBody>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lvl="1">
              <a:buFont typeface="Arial" panose="020B0604020202020204" pitchFamily="34" charset="0"/>
              <a:buChar char="•"/>
            </a:pPr>
            <a:endParaRPr lang="en-US" dirty="0"/>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Select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Select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t>
            </a:r>
            <a:r>
              <a:rPr lang="en-US"/>
              <a:t>and associate them with </a:t>
            </a:r>
            <a:r>
              <a:rPr lang="en-US" dirty="0"/>
              <a:t>specific actors</a:t>
            </a:r>
            <a:r>
              <a:rPr lang="en-US" baseline="30000" dirty="0"/>
              <a:t>2</a:t>
            </a:r>
          </a:p>
          <a:p>
            <a:pPr lvl="1">
              <a:buFont typeface="Arial" panose="020B0604020202020204" pitchFamily="34" charset="0"/>
              <a:buChar char="•"/>
            </a:pPr>
            <a:r>
              <a:rPr lang="en-US" dirty="0"/>
              <a:t>(Less frequently) Assurance: Ability to trust metrics and analysis system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a:t>
            </a:r>
          </a:p>
          <a:p>
            <a:pPr lvl="1">
              <a:buFont typeface="Arial" panose="020B0604020202020204" pitchFamily="34" charset="0"/>
              <a:buChar char="•"/>
            </a:pPr>
            <a:r>
              <a:rPr lang="en-US" dirty="0"/>
              <a:t>Web server: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Quantifying resilience of enterprise network to various cyber attacks</a:t>
            </a:r>
          </a:p>
          <a:p>
            <a:pPr lvl="1">
              <a:buFont typeface="Arial" panose="020B0604020202020204" pitchFamily="34" charset="0"/>
              <a:buChar char="•"/>
            </a:pPr>
            <a:r>
              <a:rPr lang="en-US" dirty="0"/>
              <a:t>Able to simulate network and observe system-level values (e.g., latency, connectivity, uptime)</a:t>
            </a:r>
          </a:p>
          <a:p>
            <a:pPr lvl="2">
              <a:buFont typeface="Arial" panose="020B0604020202020204" pitchFamily="34" charset="0"/>
              <a:buChar char="•"/>
            </a:pPr>
            <a:r>
              <a:rPr lang="en-US" dirty="0"/>
              <a:t>System-level values are noisy</a:t>
            </a:r>
          </a:p>
          <a:p>
            <a:pPr lvl="2">
              <a:buFont typeface="Arial" panose="020B0604020202020204" pitchFamily="34" charset="0"/>
              <a:buChar char="•"/>
            </a:pPr>
            <a:r>
              <a:rPr lang="en-US" dirty="0"/>
              <a:t>Difficult to understand exactly how system-level impacts affect ability to perform mission</a:t>
            </a:r>
          </a:p>
          <a:p>
            <a:pPr lvl="2">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Performed state estimation to estimate true values</a:t>
            </a:r>
          </a:p>
          <a:p>
            <a:pPr lvl="1">
              <a:buFont typeface="Arial" panose="020B0604020202020204" pitchFamily="34" charset="0"/>
              <a:buChar char="•"/>
            </a:pPr>
            <a:r>
              <a:rPr lang="en-US" dirty="0"/>
              <a:t>Deliberated with team and people familiar with system to convert system-level metrics to higher levels </a:t>
            </a:r>
          </a:p>
          <a:p>
            <a:pPr lvl="2">
              <a:buFont typeface="Arial" panose="020B0604020202020204" pitchFamily="34" charset="0"/>
              <a:buChar char="•"/>
            </a:pPr>
            <a:r>
              <a:rPr lang="en-US" dirty="0"/>
              <a:t>Measures of confidentiality, integrity, and availability for services/capabilities provided by system</a:t>
            </a:r>
          </a:p>
          <a:p>
            <a:pPr lvl="2">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7770</TotalTime>
  <Words>3119</Words>
  <Application>Microsoft Office PowerPoint</Application>
  <PresentationFormat>Widescreen</PresentationFormat>
  <Paragraphs>343</Paragraphs>
  <Slides>24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Red Teaming</vt:lpstr>
      <vt:lpstr>IDART Process</vt:lpstr>
      <vt:lpstr>IDART Process</vt:lpstr>
      <vt:lpstr>Nightmare Consequences</vt:lpstr>
      <vt:lpstr>Consequences More Generally</vt:lpstr>
      <vt:lpstr>Projects Quantifying Consequence: Network simulation</vt:lpstr>
      <vt:lpstr>IDART Process</vt:lpstr>
      <vt:lpstr>Adversary Models: Generic Threat Matrix</vt:lpstr>
      <vt:lpstr>Generic Threat Matrix</vt:lpstr>
      <vt:lpstr>Analysis to Select Adversarial Model</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253</cp:revision>
  <dcterms:created xsi:type="dcterms:W3CDTF">2017-10-14T01:15:26Z</dcterms:created>
  <dcterms:modified xsi:type="dcterms:W3CDTF">2019-04-08T22:23:13Z</dcterms:modified>
</cp:coreProperties>
</file>